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29184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p:scale>
          <a:sx n="33" d="100"/>
          <a:sy n="33" d="100"/>
        </p:scale>
        <p:origin x="-1600" y="2224"/>
      </p:cViewPr>
      <p:guideLst>
        <p:guide orient="horz" pos="1267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1.png>
</file>

<file path=ppt/media/image12.png>
</file>

<file path=ppt/media/image13.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12498497"/>
            <a:ext cx="2798064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22799040"/>
            <a:ext cx="2304288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396280" y="9667240"/>
            <a:ext cx="3332988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406640" y="9667240"/>
            <a:ext cx="99441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5853816"/>
            <a:ext cx="2798064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17052720"/>
            <a:ext cx="2798064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40664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34072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1611210"/>
            <a:ext cx="2962656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9005996"/>
            <a:ext cx="1454467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1645920" y="12759266"/>
            <a:ext cx="1454467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2" y="9005996"/>
            <a:ext cx="1455039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16722092" y="12759266"/>
            <a:ext cx="1455039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1/3/15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1/3/15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1/3/15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1601893"/>
            <a:ext cx="1082992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2870180" y="1601897"/>
            <a:ext cx="184023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2" y="8419257"/>
            <a:ext cx="10829927"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8163521"/>
            <a:ext cx="1975104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6452237" y="3594947"/>
            <a:ext cx="1975104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6452237" y="31488384"/>
            <a:ext cx="1975104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645661" y="2682875"/>
            <a:ext cx="29627080"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645661" y="9388475"/>
            <a:ext cx="29627080"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661" y="37290375"/>
            <a:ext cx="7681480"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1/3/15</a:t>
            </a:fld>
            <a:endParaRPr lang="en-US"/>
          </a:p>
        </p:txBody>
      </p:sp>
      <p:sp>
        <p:nvSpPr>
          <p:cNvPr id="5" name="Footer Placeholder 4"/>
          <p:cNvSpPr>
            <a:spLocks noGrp="1"/>
          </p:cNvSpPr>
          <p:nvPr>
            <p:ph type="ftr" sz="quarter" idx="3"/>
          </p:nvPr>
        </p:nvSpPr>
        <p:spPr>
          <a:xfrm>
            <a:off x="11246861" y="37290375"/>
            <a:ext cx="10424680"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3591261" y="37290375"/>
            <a:ext cx="7681480"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emf"/><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jpg"/><Relationship Id="rId1" Type="http://schemas.openxmlformats.org/officeDocument/2006/relationships/slideLayout" Target="../slideLayouts/slideLayout1.xml"/><Relationship Id="rId2" Type="http://schemas.openxmlformats.org/officeDocument/2006/relationships/hyperlink" Target="http://ls.st/ziz" TargetMode="External"/><Relationship Id="rId3" Type="http://schemas.openxmlformats.org/officeDocument/2006/relationships/hyperlink" Target="http://ls.st/zm9" TargetMode="External"/><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png"/><Relationship Id="rId9" Type="http://schemas.openxmlformats.org/officeDocument/2006/relationships/image" Target="../media/image7.emf"/><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853354" y="5613295"/>
            <a:ext cx="31007771"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290918" y="9267026"/>
            <a:ext cx="30570208"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a:t>
            </a:r>
            <a:r>
              <a:rPr lang="en-US" sz="2800" b="1" dirty="0" smtClean="0"/>
              <a:t>(MAF) using </a:t>
            </a:r>
            <a:r>
              <a:rPr lang="en-US" sz="2800" b="1" dirty="0"/>
              <a:t>simulated LSST surveys.  In particular, we illustrate how MAF can (1) be used to compare dithering strategies, (2) quantify how well the observing cadence allows for the characterization of </a:t>
            </a:r>
            <a:r>
              <a:rPr lang="en-US" sz="2800" b="1" dirty="0" smtClean="0"/>
              <a:t>lensing time 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975448" y="8927965"/>
            <a:ext cx="31007771" cy="2430492"/>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6377963" y="7148407"/>
            <a:ext cx="20363220" cy="1506045"/>
          </a:xfrm>
          <a:prstGeom prst="rect">
            <a:avLst/>
          </a:prstGeom>
          <a:noFill/>
          <a:ln w="9525">
            <a:noFill/>
            <a:miter lim="800000"/>
            <a:headEnd/>
            <a:tailEnd/>
          </a:ln>
        </p:spPr>
        <p:txBody>
          <a:bodyPr wrap="square"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 </a:t>
            </a:r>
            <a:r>
              <a:rPr lang="en-US" sz="2800" baseline="30000" dirty="0" smtClean="0">
                <a:latin typeface="Arial"/>
                <a:cs typeface="Arial"/>
              </a:rPr>
              <a:t>2</a:t>
            </a:r>
            <a:r>
              <a:rPr lang="en-US" sz="2800" dirty="0" smtClean="0">
                <a:latin typeface="Arial"/>
                <a:cs typeface="Arial"/>
              </a:rPr>
              <a:t>NOAO,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975448" y="12974569"/>
            <a:ext cx="13243769" cy="5509200"/>
          </a:xfrm>
          <a:prstGeom prst="rect">
            <a:avLst/>
          </a:prstGeom>
          <a:noFill/>
        </p:spPr>
        <p:txBody>
          <a:bodyPr wrap="square" rtlCol="0">
            <a:spAutoFit/>
          </a:bodyPr>
          <a:lstStyle/>
          <a:p>
            <a:r>
              <a:rPr lang="en-US" sz="3200" b="1" dirty="0" smtClean="0"/>
              <a:t>Introduction:</a:t>
            </a:r>
          </a:p>
          <a:p>
            <a:r>
              <a:rPr lang="en-US" sz="3200" dirty="0" smtClean="0"/>
              <a:t>The Large Synoptic Survey Telescope will survey the visible sky approximately every 7 nights in </a:t>
            </a:r>
            <a:r>
              <a:rPr lang="en-US" sz="3200" dirty="0"/>
              <a:t>2</a:t>
            </a:r>
            <a:r>
              <a:rPr lang="en-US" sz="3200" dirty="0" smtClean="0"/>
              <a:t> filters, making it possible to do a large number of scientific studies in parallel.  To help optimize the scheduling algorithm, we have developed the Metric Analysis Framework </a:t>
            </a:r>
            <a:r>
              <a:rPr lang="en-US" sz="3200" dirty="0" smtClean="0"/>
              <a:t>(MAF) to </a:t>
            </a:r>
            <a:r>
              <a:rPr lang="en-US" sz="3200" dirty="0" smtClean="0"/>
              <a:t>analyze simulated survey properties to measure their scientific potential.  </a:t>
            </a:r>
          </a:p>
          <a:p>
            <a:endParaRPr lang="en-US" sz="3200" dirty="0"/>
          </a:p>
          <a:p>
            <a:r>
              <a:rPr lang="en-US" sz="3200" dirty="0" smtClean="0"/>
              <a:t>MAF provides an all-python framework for reading in a survey’s pointing history, slicing the data in a desired manner (e.g., finding all </a:t>
            </a:r>
            <a:r>
              <a:rPr lang="en-US" sz="3200" dirty="0" smtClean="0"/>
              <a:t>observations </a:t>
            </a:r>
            <a:r>
              <a:rPr lang="en-US" sz="3200" dirty="0" smtClean="0"/>
              <a:t>which overlap a point on the sky), and calculating metrics on those slices.</a:t>
            </a:r>
            <a:endParaRPr lang="en-US" sz="3200" dirty="0"/>
          </a:p>
        </p:txBody>
      </p:sp>
      <p:sp>
        <p:nvSpPr>
          <p:cNvPr id="17" name="TextBox 16"/>
          <p:cNvSpPr txBox="1"/>
          <p:nvPr/>
        </p:nvSpPr>
        <p:spPr>
          <a:xfrm>
            <a:off x="24581044" y="27759605"/>
            <a:ext cx="7840622" cy="6494085"/>
          </a:xfrm>
          <a:prstGeom prst="rect">
            <a:avLst/>
          </a:prstGeom>
          <a:noFill/>
        </p:spPr>
        <p:txBody>
          <a:bodyPr wrap="square" rtlCol="0">
            <a:spAutoFit/>
          </a:bodyPr>
          <a:lstStyle/>
          <a:p>
            <a:r>
              <a:rPr lang="en-US" sz="3200" b="1" dirty="0" smtClean="0"/>
              <a:t>Please Contribute Your Metrics to MAF:</a:t>
            </a:r>
          </a:p>
          <a:p>
            <a:endParaRPr lang="en-US" sz="3200" dirty="0"/>
          </a:p>
          <a:p>
            <a:r>
              <a:rPr lang="en-US" sz="3200" dirty="0" smtClean="0"/>
              <a:t>Help us help you!  The LSST cadence and dithering schemes have not yet been finalized!  We are very interested in how you would decide which survey strategy best supports your science. </a:t>
            </a:r>
          </a:p>
          <a:p>
            <a:endParaRPr lang="en-US" sz="3200" dirty="0" smtClean="0"/>
          </a:p>
          <a:p>
            <a:r>
              <a:rPr lang="en-US" sz="3200" dirty="0" smtClean="0"/>
              <a:t>See the MAF documentation at:  </a:t>
            </a:r>
            <a:r>
              <a:rPr lang="en-US" sz="3200" b="1" dirty="0">
                <a:hlinkClick r:id="rId2"/>
              </a:rPr>
              <a:t>http://ls.st/</a:t>
            </a:r>
            <a:r>
              <a:rPr lang="en-US" sz="3200" b="1" dirty="0" smtClean="0">
                <a:hlinkClick r:id="rId2"/>
              </a:rPr>
              <a:t>ziz</a:t>
            </a:r>
            <a:endParaRPr lang="en-US" sz="3200" b="1" dirty="0" smtClean="0"/>
          </a:p>
          <a:p>
            <a:endParaRPr lang="en-US" sz="3200" dirty="0" smtClean="0"/>
          </a:p>
          <a:p>
            <a:r>
              <a:rPr lang="en-US" sz="3200" dirty="0"/>
              <a:t>C</a:t>
            </a:r>
            <a:r>
              <a:rPr lang="en-US" sz="3200" dirty="0" smtClean="0"/>
              <a:t>ontribute code to our community </a:t>
            </a:r>
            <a:r>
              <a:rPr lang="en-US" sz="3200" dirty="0" err="1" smtClean="0"/>
              <a:t>github</a:t>
            </a:r>
            <a:r>
              <a:rPr lang="en-US" sz="3200" dirty="0" smtClean="0"/>
              <a:t> repo at: </a:t>
            </a:r>
            <a:r>
              <a:rPr lang="en-US" sz="3200" b="1" dirty="0" smtClean="0">
                <a:hlinkClick r:id="rId3"/>
              </a:rPr>
              <a:t>http</a:t>
            </a:r>
            <a:r>
              <a:rPr lang="en-US" sz="3200" b="1" dirty="0">
                <a:hlinkClick r:id="rId3"/>
              </a:rPr>
              <a:t>://ls.st/zm9</a:t>
            </a:r>
            <a:r>
              <a:rPr lang="en-US" sz="3200" dirty="0" smtClean="0"/>
              <a:t> </a:t>
            </a:r>
            <a:endParaRPr lang="en-US" sz="3200" dirty="0"/>
          </a:p>
        </p:txBody>
      </p:sp>
      <p:sp>
        <p:nvSpPr>
          <p:cNvPr id="33" name="AutoShape 16"/>
          <p:cNvSpPr>
            <a:spLocks noChangeArrowheads="1"/>
          </p:cNvSpPr>
          <p:nvPr/>
        </p:nvSpPr>
        <p:spPr bwMode="auto">
          <a:xfrm>
            <a:off x="251903" y="12630486"/>
            <a:ext cx="14292363" cy="637061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7" name="AutoShape 16"/>
          <p:cNvSpPr>
            <a:spLocks noChangeArrowheads="1"/>
          </p:cNvSpPr>
          <p:nvPr/>
        </p:nvSpPr>
        <p:spPr bwMode="auto">
          <a:xfrm>
            <a:off x="24362070" y="27307057"/>
            <a:ext cx="8198063" cy="744420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 name="TextBox 2"/>
          <p:cNvSpPr txBox="1"/>
          <p:nvPr/>
        </p:nvSpPr>
        <p:spPr>
          <a:xfrm>
            <a:off x="15192043" y="22404704"/>
            <a:ext cx="8643231" cy="5016757"/>
          </a:xfrm>
          <a:prstGeom prst="rect">
            <a:avLst/>
          </a:prstGeom>
          <a:noFill/>
        </p:spPr>
        <p:txBody>
          <a:bodyPr wrap="square" rtlCol="0">
            <a:spAutoFit/>
          </a:bodyPr>
          <a:lstStyle/>
          <a:p>
            <a:r>
              <a:rPr lang="en-US" sz="3200" dirty="0" smtClean="0"/>
              <a:t>Maps made </a:t>
            </a:r>
            <a:r>
              <a:rPr lang="en-US" sz="3200" dirty="0" smtClean="0"/>
              <a:t>with MAF looking at the success rate of observing lensed quasar time delays with LSST.  The top panel shows the rate if only</a:t>
            </a:r>
            <a:r>
              <a:rPr lang="en-US" sz="3200" i="1" dirty="0" smtClean="0"/>
              <a:t> </a:t>
            </a:r>
            <a:r>
              <a:rPr lang="en-US" sz="3200" i="1" dirty="0" err="1" smtClean="0"/>
              <a:t>i</a:t>
            </a:r>
            <a:r>
              <a:rPr lang="en-US" sz="3200" i="1" dirty="0" smtClean="0"/>
              <a:t> </a:t>
            </a:r>
            <a:r>
              <a:rPr lang="en-US" sz="3200" dirty="0" smtClean="0"/>
              <a:t>filter observations are used, while the bottom panel shows all filters.  These results suggest LSST will detect many strong lensing events, but the analysis will require more advanced multi-filter analysis.  This metric was developed by the weak lensing community and contributed via our </a:t>
            </a:r>
            <a:r>
              <a:rPr lang="en-US" sz="3200" dirty="0" err="1" smtClean="0"/>
              <a:t>github</a:t>
            </a:r>
            <a:r>
              <a:rPr lang="en-US" sz="3200" dirty="0" smtClean="0"/>
              <a:t> repo.</a:t>
            </a:r>
            <a:endParaRPr lang="en-US" sz="3200" dirty="0"/>
          </a:p>
        </p:txBody>
      </p:sp>
      <p:sp>
        <p:nvSpPr>
          <p:cNvPr id="41" name="AutoShape 16"/>
          <p:cNvSpPr>
            <a:spLocks noChangeArrowheads="1"/>
          </p:cNvSpPr>
          <p:nvPr/>
        </p:nvSpPr>
        <p:spPr bwMode="auto">
          <a:xfrm>
            <a:off x="14921346" y="12630486"/>
            <a:ext cx="8913928" cy="1543698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40" name="Group 39"/>
          <p:cNvGrpSpPr/>
          <p:nvPr/>
        </p:nvGrpSpPr>
        <p:grpSpPr>
          <a:xfrm>
            <a:off x="194230" y="20272861"/>
            <a:ext cx="14350037" cy="16246973"/>
            <a:chOff x="1869587" y="15352747"/>
            <a:chExt cx="11388802" cy="12894291"/>
          </a:xfrm>
        </p:grpSpPr>
        <p:pic>
          <p:nvPicPr>
            <p:cNvPr id="44" name="Picture 43" descr="ops1_1140_CoaddM5_r_HEAL_SkyMap.pdf"/>
            <p:cNvPicPr>
              <a:picLocks noChangeAspect="1"/>
            </p:cNvPicPr>
            <p:nvPr/>
          </p:nvPicPr>
          <p:blipFill rotWithShape="1">
            <a:blip r:embed="rId4">
              <a:extLst>
                <a:ext uri="{28A0092B-C50C-407E-A947-70E740481C1C}">
                  <a14:useLocalDpi xmlns:a14="http://schemas.microsoft.com/office/drawing/2010/main" val="0"/>
                </a:ext>
              </a:extLst>
            </a:blip>
            <a:srcRect l="11765" r="12633"/>
            <a:stretch/>
          </p:blipFill>
          <p:spPr>
            <a:xfrm>
              <a:off x="2273679" y="15352747"/>
              <a:ext cx="5179056" cy="4354241"/>
            </a:xfrm>
            <a:prstGeom prst="rect">
              <a:avLst/>
            </a:prstGeom>
          </p:spPr>
        </p:pic>
        <p:pic>
          <p:nvPicPr>
            <p:cNvPr id="46" name="Picture 45" descr="ops1_1140_CoaddM5_r_dithered_HEAL_SkyMap.pdf"/>
            <p:cNvPicPr>
              <a:picLocks noChangeAspect="1"/>
            </p:cNvPicPr>
            <p:nvPr/>
          </p:nvPicPr>
          <p:blipFill rotWithShape="1">
            <a:blip r:embed="rId5">
              <a:extLst>
                <a:ext uri="{28A0092B-C50C-407E-A947-70E740481C1C}">
                  <a14:useLocalDpi xmlns:a14="http://schemas.microsoft.com/office/drawing/2010/main" val="0"/>
                </a:ext>
              </a:extLst>
            </a:blip>
            <a:srcRect l="9061" r="13108"/>
            <a:stretch/>
          </p:blipFill>
          <p:spPr>
            <a:xfrm>
              <a:off x="7668723" y="15352747"/>
              <a:ext cx="5331694" cy="4354241"/>
            </a:xfrm>
            <a:prstGeom prst="rect">
              <a:avLst/>
            </a:prstGeom>
          </p:spPr>
        </p:pic>
        <p:pic>
          <p:nvPicPr>
            <p:cNvPr id="42" name="Picture 41" descr="ops1_1140_CoaddM5_r_dithered_HEAL_PowerSpectrum.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52735" y="20312064"/>
              <a:ext cx="5805654" cy="4354241"/>
            </a:xfrm>
            <a:prstGeom prst="rect">
              <a:avLst/>
            </a:prstGeom>
          </p:spPr>
        </p:pic>
        <p:pic>
          <p:nvPicPr>
            <p:cNvPr id="43" name="Picture 42" descr="ops1_1140_CoaddM5_r_HEAL_PowerSpectrum.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9587" y="20073192"/>
              <a:ext cx="5805654" cy="4354241"/>
            </a:xfrm>
            <a:prstGeom prst="rect">
              <a:avLst/>
            </a:prstGeom>
          </p:spPr>
        </p:pic>
        <p:sp>
          <p:nvSpPr>
            <p:cNvPr id="45" name="TextBox 44"/>
            <p:cNvSpPr txBox="1"/>
            <p:nvPr/>
          </p:nvSpPr>
          <p:spPr>
            <a:xfrm>
              <a:off x="2392695" y="25047172"/>
              <a:ext cx="10607721" cy="3199866"/>
            </a:xfrm>
            <a:prstGeom prst="rect">
              <a:avLst/>
            </a:prstGeom>
            <a:noFill/>
          </p:spPr>
          <p:txBody>
            <a:bodyPr wrap="square" rtlCol="0">
              <a:spAutoFit/>
            </a:bodyPr>
            <a:lstStyle/>
            <a:p>
              <a:r>
                <a:rPr lang="en-US" sz="3200" dirty="0" smtClean="0"/>
                <a:t>The </a:t>
              </a:r>
              <a:r>
                <a:rPr lang="en-US" sz="3200" dirty="0" err="1" smtClean="0"/>
                <a:t>coadded</a:t>
              </a:r>
              <a:r>
                <a:rPr lang="en-US" sz="3200" dirty="0" smtClean="0"/>
                <a:t> depth in the </a:t>
              </a:r>
              <a:r>
                <a:rPr lang="en-US" sz="3200" i="1" dirty="0" smtClean="0"/>
                <a:t>r </a:t>
              </a:r>
              <a:r>
                <a:rPr lang="en-US" sz="3200" dirty="0" smtClean="0"/>
                <a:t>filter for a </a:t>
              </a:r>
              <a:r>
                <a:rPr lang="en-US" sz="3200" dirty="0" smtClean="0"/>
                <a:t>10-year simulated </a:t>
              </a:r>
              <a:r>
                <a:rPr lang="en-US" sz="3200" dirty="0" smtClean="0"/>
                <a:t>LSST survey.  The left panels show the results if the LSST </a:t>
              </a:r>
              <a:r>
                <a:rPr lang="en-US" sz="3200" dirty="0" err="1" smtClean="0"/>
                <a:t>pointings</a:t>
              </a:r>
              <a:r>
                <a:rPr lang="en-US" sz="32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LSST includes 6 deep drilling fields which grow substantially when </a:t>
              </a:r>
              <a:r>
                <a:rPr lang="en-US" sz="3200" dirty="0" smtClean="0"/>
                <a:t>the </a:t>
              </a:r>
              <a:r>
                <a:rPr lang="en-US" sz="3200" dirty="0" err="1" smtClean="0"/>
                <a:t>pointings</a:t>
              </a:r>
              <a:r>
                <a:rPr lang="en-US" sz="3200" dirty="0" smtClean="0"/>
                <a:t> </a:t>
              </a:r>
              <a:r>
                <a:rPr lang="en-US" sz="3200" dirty="0" smtClean="0"/>
                <a:t>are dithered.</a:t>
              </a:r>
              <a:endParaRPr lang="en-US" sz="3200" dirty="0"/>
            </a:p>
          </p:txBody>
        </p:sp>
      </p:grpSp>
      <p:sp>
        <p:nvSpPr>
          <p:cNvPr id="34" name="AutoShape 16"/>
          <p:cNvSpPr>
            <a:spLocks noChangeArrowheads="1"/>
          </p:cNvSpPr>
          <p:nvPr/>
        </p:nvSpPr>
        <p:spPr bwMode="auto">
          <a:xfrm>
            <a:off x="251903" y="19899290"/>
            <a:ext cx="14380903" cy="17318316"/>
          </a:xfrm>
          <a:prstGeom prst="roundRect">
            <a:avLst>
              <a:gd name="adj" fmla="val 11580"/>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47" name="Picture 46" descr="thumb.ops2_1075_TDC_Rate_multi_band_dithered_HEAL_SkyMap.png"/>
          <p:cNvPicPr>
            <a:picLocks noChangeAspect="1"/>
          </p:cNvPicPr>
          <p:nvPr/>
        </p:nvPicPr>
        <p:blipFill rotWithShape="1">
          <a:blip r:embed="rId8">
            <a:extLst>
              <a:ext uri="{28A0092B-C50C-407E-A947-70E740481C1C}">
                <a14:useLocalDpi xmlns:a14="http://schemas.microsoft.com/office/drawing/2010/main" val="0"/>
              </a:ext>
            </a:extLst>
          </a:blip>
          <a:srcRect l="9392" r="9235" b="4639"/>
          <a:stretch/>
        </p:blipFill>
        <p:spPr>
          <a:xfrm>
            <a:off x="16559573" y="17705704"/>
            <a:ext cx="5538298" cy="4114800"/>
          </a:xfrm>
          <a:prstGeom prst="rect">
            <a:avLst/>
          </a:prstGeom>
        </p:spPr>
      </p:pic>
      <p:pic>
        <p:nvPicPr>
          <p:cNvPr id="48" name="Picture 47" descr="ops2_1075_TDC_Rate_i_dithered_HEAL_SkyMap.pdf"/>
          <p:cNvPicPr>
            <a:picLocks noChangeAspect="1"/>
          </p:cNvPicPr>
          <p:nvPr/>
        </p:nvPicPr>
        <p:blipFill rotWithShape="1">
          <a:blip r:embed="rId9">
            <a:extLst>
              <a:ext uri="{28A0092B-C50C-407E-A947-70E740481C1C}">
                <a14:useLocalDpi xmlns:a14="http://schemas.microsoft.com/office/drawing/2010/main" val="0"/>
              </a:ext>
            </a:extLst>
          </a:blip>
          <a:srcRect l="9392" r="9235" b="4627"/>
          <a:stretch/>
        </p:blipFill>
        <p:spPr>
          <a:xfrm>
            <a:off x="16559573" y="12977671"/>
            <a:ext cx="5523370" cy="4114800"/>
          </a:xfrm>
          <a:prstGeom prst="rect">
            <a:avLst/>
          </a:prstGeom>
        </p:spPr>
      </p:pic>
      <p:grpSp>
        <p:nvGrpSpPr>
          <p:cNvPr id="49" name="Group 48"/>
          <p:cNvGrpSpPr/>
          <p:nvPr/>
        </p:nvGrpSpPr>
        <p:grpSpPr>
          <a:xfrm>
            <a:off x="15511113" y="29264864"/>
            <a:ext cx="8393972" cy="7792642"/>
            <a:chOff x="16764598" y="25677940"/>
            <a:chExt cx="8393972" cy="7792642"/>
          </a:xfrm>
        </p:grpSpPr>
        <p:pic>
          <p:nvPicPr>
            <p:cNvPr id="50" name="Picture 49" descr="stripe82_Mean_psfWidth_r_and_nStars_gt_0_and_nGalaxy_gt_0_HEAL_SkyMap.pdf"/>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16959960" y="25677940"/>
              <a:ext cx="7315200" cy="5486400"/>
            </a:xfrm>
            <a:prstGeom prst="rect">
              <a:avLst/>
            </a:prstGeom>
          </p:spPr>
        </p:pic>
        <p:sp>
          <p:nvSpPr>
            <p:cNvPr id="51" name="TextBox 50"/>
            <p:cNvSpPr txBox="1"/>
            <p:nvPr/>
          </p:nvSpPr>
          <p:spPr>
            <a:xfrm>
              <a:off x="16764598" y="31408479"/>
              <a:ext cx="8393972" cy="2062103"/>
            </a:xfrm>
            <a:prstGeom prst="rect">
              <a:avLst/>
            </a:prstGeom>
            <a:noFill/>
          </p:spPr>
          <p:txBody>
            <a:bodyPr wrap="square" rtlCol="0">
              <a:spAutoFit/>
            </a:bodyPr>
            <a:lstStyle/>
            <a:p>
              <a:r>
                <a:rPr lang="en-US" sz="3200" dirty="0" smtClean="0"/>
                <a:t>The MAF code can easily be extended to analyze different surveys.  Here we look at the mean seeing </a:t>
              </a:r>
              <a:r>
                <a:rPr lang="en-US" sz="3200" dirty="0" smtClean="0"/>
                <a:t>across </a:t>
              </a:r>
              <a:r>
                <a:rPr lang="en-US" sz="3200" dirty="0" smtClean="0"/>
                <a:t>the SDSS Stripe 82 survey area.</a:t>
              </a:r>
              <a:endParaRPr lang="en-US" sz="3200" dirty="0"/>
            </a:p>
          </p:txBody>
        </p:sp>
      </p:grpSp>
      <p:grpSp>
        <p:nvGrpSpPr>
          <p:cNvPr id="53" name="Group 52"/>
          <p:cNvGrpSpPr/>
          <p:nvPr/>
        </p:nvGrpSpPr>
        <p:grpSpPr>
          <a:xfrm>
            <a:off x="24113801" y="13088524"/>
            <a:ext cx="8446332" cy="12900203"/>
            <a:chOff x="30471853" y="13489888"/>
            <a:chExt cx="8446332" cy="12900203"/>
          </a:xfrm>
        </p:grpSpPr>
        <p:grpSp>
          <p:nvGrpSpPr>
            <p:cNvPr id="55" name="Group 54"/>
            <p:cNvGrpSpPr/>
            <p:nvPr/>
          </p:nvGrpSpPr>
          <p:grpSpPr>
            <a:xfrm>
              <a:off x="30471853" y="13489888"/>
              <a:ext cx="8229600" cy="8777418"/>
              <a:chOff x="30471853" y="13489888"/>
              <a:chExt cx="8229600" cy="8777418"/>
            </a:xfrm>
          </p:grpSpPr>
          <p:pic>
            <p:nvPicPr>
              <p:cNvPr id="57" name="Picture 56"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77641" r="17790" b="8497"/>
              <a:stretch/>
            </p:blipFill>
            <p:spPr>
              <a:xfrm>
                <a:off x="30471853" y="20388500"/>
                <a:ext cx="8229600" cy="1878806"/>
              </a:xfrm>
              <a:prstGeom prst="rect">
                <a:avLst/>
              </a:prstGeom>
            </p:spPr>
          </p:pic>
          <p:pic>
            <p:nvPicPr>
              <p:cNvPr id="58" name="Picture 57"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8882" r="17790" b="31729"/>
              <a:stretch/>
            </p:blipFill>
            <p:spPr>
              <a:xfrm>
                <a:off x="31109336" y="13489888"/>
                <a:ext cx="7478910" cy="7315200"/>
              </a:xfrm>
              <a:prstGeom prst="rect">
                <a:avLst/>
              </a:prstGeom>
            </p:spPr>
          </p:pic>
        </p:grpSp>
        <p:sp>
          <p:nvSpPr>
            <p:cNvPr id="56" name="TextBox 55"/>
            <p:cNvSpPr txBox="1"/>
            <p:nvPr/>
          </p:nvSpPr>
          <p:spPr>
            <a:xfrm>
              <a:off x="30862361" y="22850661"/>
              <a:ext cx="8055824" cy="3539430"/>
            </a:xfrm>
            <a:prstGeom prst="rect">
              <a:avLst/>
            </a:prstGeom>
            <a:noFill/>
          </p:spPr>
          <p:txBody>
            <a:bodyPr wrap="square" rtlCol="0">
              <a:spAutoFit/>
            </a:bodyPr>
            <a:lstStyle/>
            <a:p>
              <a:r>
                <a:rPr lang="en-US" sz="3200" dirty="0" smtClean="0"/>
                <a:t>By using </a:t>
              </a:r>
              <a:r>
                <a:rPr lang="en-US" sz="3200" dirty="0" err="1" smtClean="0"/>
                <a:t>HEALpixels</a:t>
              </a:r>
              <a:r>
                <a:rPr lang="en-US" sz="3200" dirty="0" smtClean="0"/>
                <a:t>, we can easily run at different resolutions and display the results in different projections.  Here we show </a:t>
              </a:r>
              <a:r>
                <a:rPr lang="en-US" sz="3200" dirty="0"/>
                <a:t>the number of visits </a:t>
              </a:r>
              <a:r>
                <a:rPr lang="en-US" sz="3200" dirty="0" smtClean="0"/>
                <a:t>at different points in the sky at </a:t>
              </a:r>
              <a:r>
                <a:rPr lang="en-US" sz="3200" dirty="0"/>
                <a:t>high resolution, including the effect of chip gaps in the </a:t>
              </a:r>
              <a:r>
                <a:rPr lang="en-US" sz="3200" dirty="0" smtClean="0"/>
                <a:t>LSST focal plane.  For this simulation, the </a:t>
              </a:r>
              <a:r>
                <a:rPr lang="en-US" sz="3200" dirty="0" err="1" smtClean="0"/>
                <a:t>pointings</a:t>
              </a:r>
              <a:r>
                <a:rPr lang="en-US" sz="3200" dirty="0" smtClean="0"/>
                <a:t> were not dithered.</a:t>
              </a:r>
              <a:endParaRPr lang="en-US" sz="3200" dirty="0"/>
            </a:p>
          </p:txBody>
        </p:sp>
      </p:grpSp>
      <p:sp>
        <p:nvSpPr>
          <p:cNvPr id="54" name="AutoShape 16"/>
          <p:cNvSpPr>
            <a:spLocks noChangeArrowheads="1"/>
          </p:cNvSpPr>
          <p:nvPr/>
        </p:nvSpPr>
        <p:spPr bwMode="auto">
          <a:xfrm>
            <a:off x="24362070" y="12631324"/>
            <a:ext cx="8198063" cy="14199937"/>
          </a:xfrm>
          <a:prstGeom prst="roundRect">
            <a:avLst>
              <a:gd name="adj" fmla="val 12196"/>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66" name="Group 65"/>
          <p:cNvGrpSpPr/>
          <p:nvPr/>
        </p:nvGrpSpPr>
        <p:grpSpPr>
          <a:xfrm>
            <a:off x="27497081" y="35503377"/>
            <a:ext cx="4963069" cy="1979899"/>
            <a:chOff x="35294456" y="35810740"/>
            <a:chExt cx="4963069" cy="1979899"/>
          </a:xfrm>
        </p:grpSpPr>
        <p:pic>
          <p:nvPicPr>
            <p:cNvPr id="67" name="Picture 66"/>
            <p:cNvPicPr>
              <a:picLocks noChangeAspect="1"/>
            </p:cNvPicPr>
            <p:nvPr/>
          </p:nvPicPr>
          <p:blipFill>
            <a:blip r:embed="rId12"/>
            <a:stretch>
              <a:fillRect/>
            </a:stretch>
          </p:blipFill>
          <p:spPr>
            <a:xfrm>
              <a:off x="35294456" y="37059119"/>
              <a:ext cx="731520" cy="731520"/>
            </a:xfrm>
            <a:prstGeom prst="rect">
              <a:avLst/>
            </a:prstGeom>
          </p:spPr>
        </p:pic>
        <p:sp>
          <p:nvSpPr>
            <p:cNvPr id="68" name="TextBox 67"/>
            <p:cNvSpPr txBox="1"/>
            <p:nvPr/>
          </p:nvSpPr>
          <p:spPr>
            <a:xfrm>
              <a:off x="36288114" y="37059119"/>
              <a:ext cx="3969411" cy="584776"/>
            </a:xfrm>
            <a:prstGeom prst="rect">
              <a:avLst/>
            </a:prstGeom>
            <a:noFill/>
          </p:spPr>
          <p:txBody>
            <a:bodyPr wrap="square" rtlCol="0">
              <a:spAutoFit/>
            </a:bodyPr>
            <a:lstStyle/>
            <a:p>
              <a:r>
                <a:rPr lang="en-US" sz="3200" dirty="0" err="1" smtClean="0"/>
                <a:t>yoachim</a:t>
              </a:r>
              <a:endParaRPr lang="en-US" sz="3200" dirty="0"/>
            </a:p>
          </p:txBody>
        </p:sp>
        <p:pic>
          <p:nvPicPr>
            <p:cNvPr id="69" name="Picture 68"/>
            <p:cNvPicPr>
              <a:picLocks noChangeAspect="1"/>
            </p:cNvPicPr>
            <p:nvPr/>
          </p:nvPicPr>
          <p:blipFill>
            <a:blip r:embed="rId13"/>
            <a:stretch>
              <a:fillRect/>
            </a:stretch>
          </p:blipFill>
          <p:spPr>
            <a:xfrm>
              <a:off x="35294456" y="36543725"/>
              <a:ext cx="731520" cy="594721"/>
            </a:xfrm>
            <a:prstGeom prst="rect">
              <a:avLst/>
            </a:prstGeom>
          </p:spPr>
        </p:pic>
        <p:pic>
          <p:nvPicPr>
            <p:cNvPr id="70" name="Picture 69"/>
            <p:cNvPicPr>
              <a:picLocks noChangeAspect="1"/>
            </p:cNvPicPr>
            <p:nvPr/>
          </p:nvPicPr>
          <p:blipFill>
            <a:blip r:embed="rId14"/>
            <a:stretch>
              <a:fillRect/>
            </a:stretch>
          </p:blipFill>
          <p:spPr>
            <a:xfrm>
              <a:off x="35294456" y="35875208"/>
              <a:ext cx="731520" cy="551497"/>
            </a:xfrm>
            <a:prstGeom prst="rect">
              <a:avLst/>
            </a:prstGeom>
          </p:spPr>
        </p:pic>
        <p:sp>
          <p:nvSpPr>
            <p:cNvPr id="71" name="TextBox 70"/>
            <p:cNvSpPr txBox="1"/>
            <p:nvPr/>
          </p:nvSpPr>
          <p:spPr>
            <a:xfrm>
              <a:off x="36255113" y="36474786"/>
              <a:ext cx="3969411" cy="584776"/>
            </a:xfrm>
            <a:prstGeom prst="rect">
              <a:avLst/>
            </a:prstGeom>
            <a:noFill/>
          </p:spPr>
          <p:txBody>
            <a:bodyPr wrap="square" rtlCol="0">
              <a:spAutoFit/>
            </a:bodyPr>
            <a:lstStyle/>
            <a:p>
              <a:r>
                <a:rPr lang="en-US" sz="3200" dirty="0" smtClean="0"/>
                <a:t>@</a:t>
              </a:r>
              <a:r>
                <a:rPr lang="en-US" sz="3200" dirty="0" err="1" smtClean="0"/>
                <a:t>PeterYoachim</a:t>
              </a:r>
              <a:endParaRPr lang="en-US" sz="3200" dirty="0"/>
            </a:p>
          </p:txBody>
        </p:sp>
        <p:sp>
          <p:nvSpPr>
            <p:cNvPr id="72" name="TextBox 71"/>
            <p:cNvSpPr txBox="1"/>
            <p:nvPr/>
          </p:nvSpPr>
          <p:spPr>
            <a:xfrm>
              <a:off x="36255113" y="35810740"/>
              <a:ext cx="3969411" cy="584776"/>
            </a:xfrm>
            <a:prstGeom prst="rect">
              <a:avLst/>
            </a:prstGeom>
            <a:noFill/>
          </p:spPr>
          <p:txBody>
            <a:bodyPr wrap="square" rtlCol="0">
              <a:spAutoFit/>
            </a:bodyPr>
            <a:lstStyle/>
            <a:p>
              <a:r>
                <a:rPr lang="en-US" sz="3200" dirty="0" err="1" smtClean="0"/>
                <a:t>yoachim@uw.edu</a:t>
              </a:r>
              <a:endParaRPr lang="en-US" sz="3200" dirty="0" smtClean="0"/>
            </a:p>
          </p:txBody>
        </p:sp>
      </p:grpSp>
      <p:sp>
        <p:nvSpPr>
          <p:cNvPr id="35" name="AutoShape 16"/>
          <p:cNvSpPr>
            <a:spLocks noChangeArrowheads="1"/>
          </p:cNvSpPr>
          <p:nvPr/>
        </p:nvSpPr>
        <p:spPr bwMode="auto">
          <a:xfrm>
            <a:off x="15146863" y="28956000"/>
            <a:ext cx="8688411" cy="8513382"/>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6" name="Picture 5" descr="AAS2014template5.jpg"/>
          <p:cNvPicPr>
            <a:picLocks noChangeAspect="1"/>
          </p:cNvPicPr>
          <p:nvPr/>
        </p:nvPicPr>
        <p:blipFill rotWithShape="1">
          <a:blip r:embed="rId15">
            <a:extLst>
              <a:ext uri="{28A0092B-C50C-407E-A947-70E740481C1C}">
                <a14:useLocalDpi xmlns:a14="http://schemas.microsoft.com/office/drawing/2010/main" val="0"/>
              </a:ext>
            </a:extLst>
          </a:blip>
          <a:srcRect b="84101"/>
          <a:stretch/>
        </p:blipFill>
        <p:spPr>
          <a:xfrm>
            <a:off x="0" y="0"/>
            <a:ext cx="32918400" cy="5233639"/>
          </a:xfrm>
          <a:prstGeom prst="rect">
            <a:avLst/>
          </a:prstGeom>
        </p:spPr>
      </p:pic>
      <p:pic>
        <p:nvPicPr>
          <p:cNvPr id="52" name="Picture 51" descr="AAS2014template5.jpg"/>
          <p:cNvPicPr>
            <a:picLocks noChangeAspect="1"/>
          </p:cNvPicPr>
          <p:nvPr/>
        </p:nvPicPr>
        <p:blipFill rotWithShape="1">
          <a:blip r:embed="rId15">
            <a:extLst>
              <a:ext uri="{28A0092B-C50C-407E-A947-70E740481C1C}">
                <a14:useLocalDpi xmlns:a14="http://schemas.microsoft.com/office/drawing/2010/main" val="0"/>
              </a:ext>
            </a:extLst>
          </a:blip>
          <a:srcRect t="93343" b="838"/>
          <a:stretch/>
        </p:blipFill>
        <p:spPr>
          <a:xfrm>
            <a:off x="0" y="38318170"/>
            <a:ext cx="32918400" cy="19154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1889</TotalTime>
  <Words>620</Words>
  <Application>Microsoft Macintosh PowerPoint</Application>
  <PresentationFormat>Custom</PresentationFormat>
  <Paragraphs>22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42</cp:revision>
  <cp:lastPrinted>2015-01-02T21:35:05Z</cp:lastPrinted>
  <dcterms:created xsi:type="dcterms:W3CDTF">2013-09-27T20:37:41Z</dcterms:created>
  <dcterms:modified xsi:type="dcterms:W3CDTF">2015-01-03T21:51:28Z</dcterms:modified>
</cp:coreProperties>
</file>

<file path=docProps/thumbnail.jpeg>
</file>